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64" r:id="rId3"/>
    <p:sldId id="266" r:id="rId4"/>
    <p:sldId id="267" r:id="rId5"/>
    <p:sldId id="274" r:id="rId6"/>
    <p:sldId id="268" r:id="rId7"/>
    <p:sldId id="277" r:id="rId8"/>
    <p:sldId id="278" r:id="rId9"/>
    <p:sldId id="279" r:id="rId10"/>
    <p:sldId id="281" r:id="rId11"/>
    <p:sldId id="280" r:id="rId12"/>
    <p:sldId id="270" r:id="rId13"/>
    <p:sldId id="282" r:id="rId14"/>
    <p:sldId id="271" r:id="rId15"/>
    <p:sldId id="273" r:id="rId16"/>
    <p:sldId id="275" r:id="rId17"/>
    <p:sldId id="276" r:id="rId18"/>
    <p:sldId id="283" r:id="rId19"/>
  </p:sldIdLst>
  <p:sldSz cx="12192000" cy="6858000"/>
  <p:notesSz cx="6858000" cy="9144000"/>
  <p:defaultTextStyle>
    <a:defPPr>
      <a:defRPr lang="en-N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6CC8-0B51-1DEA-212E-48740E584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B0FA9-694A-DCB1-15DE-56DA4F1C7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EA09-F02F-C8DD-A286-90CAB2BE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4AA3-59A1-4F0C-9872-4C396FA8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E13A8-AF57-B164-5683-67032C15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735B-194A-0C68-197A-105DB77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6613D-9A25-4B0B-F270-27F6442EB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B4FD-8CBC-EB58-FF36-CDEB0E7C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487A8-24E9-E03E-7543-E989583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0D20A-F487-AA5D-B33E-D2833E2A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E2781-B8CD-1171-5463-BAA00EE10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C0C52-2E7D-6829-48B9-AB14F2C7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A52E-FC83-D15F-D0B6-6DB8FAFA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77FE2-17BB-6227-580C-8D815D35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EB4B-C0E3-961F-8EC4-23DF6F4B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57B2-2462-6B8B-C849-247239E9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90C3-14A8-9226-AEC9-B33436CA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F57E7-2A16-FD63-C556-8CA21F1C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FDD31-4901-96EE-6DE7-954F7C23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BA83-2ABE-CCC6-2CC0-4885EEBE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5311-1FC8-6572-8A8D-D37E3EA2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AF0DE-626E-7668-ECA0-2A7B217D3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344B8-B73E-C940-D7A9-C2131413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F94E3-985E-9CFA-4299-8EB34FD5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BF7CB-62B3-966C-0016-8CD13082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F0F1-1AFA-8744-C210-66A31B18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1EE9-81EB-5324-BFF0-9636371D4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42EBE-2B12-322F-3316-69D159CE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E1AD2-961D-FC90-7BA0-1BEAE62B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58172-430D-4E96-8CFA-2DACE5C6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03A32-BED3-A57A-8DA4-3B7071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2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03F2-BFAD-E32B-C47E-99B00A7F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E81B-709A-A40F-5DC0-7CFA886B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1A42D-37B5-B9ED-902B-4579729F2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BF317-3D2C-64EF-59EF-130CA20FA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16336-B6AA-5774-ECA4-63D6561AE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D7020-09CE-C8C1-9FAB-89E32BE5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00025-220D-F5A6-D086-C2315ABA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A1DE3-CB7E-6B22-6B58-0FDE6469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5FB1-FA14-BC0B-5A72-329414D7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C1A21-F701-23E6-E9D6-08064F13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F1832-3E5C-0CC8-D999-B11D813F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280EF-B7E4-B815-F198-4EB60B11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F85BA-9BEB-CEB1-7FB1-3E15D688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E32F7-6AC9-6457-744F-1ED6728C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F097C-C0A8-C6B0-8096-1010F2D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3CA8-5918-D906-DAC0-9BC97FFD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EE68-3FAF-B511-93E1-0653F307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AAF21-4499-37E4-0B07-568E57797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79078-1A1B-A835-C7E4-DC5DBBE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B8879-D087-8D68-090D-FDEE09F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0DE76-2F56-0476-B5B2-49F4665E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4243-F246-8C08-A53E-F24EB87B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3C7456-5AA4-8344-5E2D-B0EABA4FA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D5ABB-0ABC-7C7C-4226-07E358FA6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5AC77-49B2-4587-32BF-AEC2B9DA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8EF17-C1B2-E5E4-A809-145E1830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6F4DC-05CD-5C03-42A8-2E8CB485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0D2C6-D383-5ED8-2C82-09159F0F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85EE7-F342-54E8-B98B-4C01B15E7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4DA6-C0A4-6F25-0364-0B9473283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C90E-5383-4AD8-A487-22F87064A99F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1DA04-648E-1256-3FE2-40CA3252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EB9A-90F3-ABAB-70B1-77A106077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061E-E7B8-42CE-9B51-B87EB176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083C-8474-42D4-BA6B-B4B728AD2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obstacles to organ donation following brain death in Nepal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0631A-2420-4A6A-BB4E-C477147F7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Rajiv Jha  </a:t>
            </a:r>
            <a:r>
              <a:rPr lang="en-US" dirty="0" err="1"/>
              <a:t>MD,MS,MCh,IFAANS,FRCS</a:t>
            </a:r>
            <a:r>
              <a:rPr lang="en-US" dirty="0"/>
              <a:t>(Ed.)</a:t>
            </a:r>
          </a:p>
          <a:p>
            <a:r>
              <a:rPr lang="en-US" dirty="0"/>
              <a:t>Professor and Head of the Department</a:t>
            </a:r>
          </a:p>
          <a:p>
            <a:r>
              <a:rPr lang="en-US" dirty="0"/>
              <a:t>National Neurosurgical Referral Center</a:t>
            </a:r>
          </a:p>
          <a:p>
            <a:r>
              <a:rPr lang="en-US" dirty="0"/>
              <a:t>Bir Hospital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AE635B-91C5-27E5-299A-532B0313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4" y="322262"/>
            <a:ext cx="3490350" cy="13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NRC">
            <a:extLst>
              <a:ext uri="{FF2B5EF4-FFF2-40B4-BE49-F238E27FC236}">
                <a16:creationId xmlns:a16="http://schemas.microsoft.com/office/drawing/2014/main" id="{D081F8BB-9532-CE15-AD62-844EAB44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4794" y="273027"/>
            <a:ext cx="2001042" cy="142356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39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3D6F-CDB9-49AD-41B7-AE513710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432"/>
            <a:ext cx="10515600" cy="1325563"/>
          </a:xfrm>
        </p:spPr>
        <p:txBody>
          <a:bodyPr/>
          <a:lstStyle/>
          <a:p>
            <a:r>
              <a:rPr lang="en-NP" dirty="0"/>
              <a:t>Misleading Motor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1BCD-8E7D-3B12-187A-0B744C31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995"/>
            <a:ext cx="10515600" cy="4351338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NP" dirty="0"/>
              <a:t>pontaneous Twitches</a:t>
            </a:r>
          </a:p>
          <a:p>
            <a:r>
              <a:rPr lang="en-NP" dirty="0"/>
              <a:t>Movements of the limbs /arm raises</a:t>
            </a:r>
          </a:p>
          <a:p>
            <a:r>
              <a:rPr lang="en-US" dirty="0"/>
              <a:t>H</a:t>
            </a:r>
            <a:r>
              <a:rPr lang="en-NP" dirty="0"/>
              <a:t>ead turning</a:t>
            </a:r>
          </a:p>
          <a:p>
            <a:r>
              <a:rPr lang="en-US" dirty="0"/>
              <a:t>T</a:t>
            </a:r>
            <a:r>
              <a:rPr lang="en-NP" dirty="0"/>
              <a:t>oe twitching</a:t>
            </a:r>
          </a:p>
          <a:p>
            <a:r>
              <a:rPr lang="en-US" dirty="0"/>
              <a:t>P</a:t>
            </a:r>
            <a:r>
              <a:rPr lang="en-NP" dirty="0"/>
              <a:t>ositive Babinski</a:t>
            </a:r>
          </a:p>
          <a:p>
            <a:r>
              <a:rPr lang="en-US" dirty="0"/>
              <a:t>T</a:t>
            </a:r>
            <a:r>
              <a:rPr lang="en-NP" dirty="0"/>
              <a:t>riple flexion response</a:t>
            </a:r>
          </a:p>
          <a:p>
            <a:r>
              <a:rPr lang="en-NP" dirty="0"/>
              <a:t>Respiratory like movements triggering the ventilator etc.</a:t>
            </a:r>
          </a:p>
          <a:p>
            <a:endParaRPr lang="en-NP" dirty="0"/>
          </a:p>
          <a:p>
            <a:endParaRPr lang="en-NP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DBD67F-1A8D-643D-2160-5777441D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72022"/>
            <a:ext cx="2658794" cy="10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B3640C1E-5250-13EF-345C-C7DF2735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44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8608-919F-8659-A62B-C15AF539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223"/>
            <a:ext cx="10515600" cy="1325563"/>
          </a:xfrm>
        </p:spPr>
        <p:txBody>
          <a:bodyPr/>
          <a:lstStyle/>
          <a:p>
            <a:r>
              <a:rPr lang="en-NP" dirty="0"/>
              <a:t>Ancillary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CED377-CCD9-9CD3-977E-F5FCFB701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0" y="1825625"/>
            <a:ext cx="10051780" cy="4351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C9531-D011-E6FC-C4D3-31D1EA7A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9" y="117376"/>
            <a:ext cx="2475730" cy="9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NRC">
            <a:extLst>
              <a:ext uri="{FF2B5EF4-FFF2-40B4-BE49-F238E27FC236}">
                <a16:creationId xmlns:a16="http://schemas.microsoft.com/office/drawing/2014/main" id="{AE291D3F-6B43-54DD-F4A3-9C75E047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76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079F-498C-1B80-97BC-F03CA346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6"/>
            <a:ext cx="10515600" cy="1325563"/>
          </a:xfrm>
        </p:spPr>
        <p:txBody>
          <a:bodyPr/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One exam or two?</a:t>
            </a:r>
            <a:endParaRPr lang="en-N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DF03A-4348-C7FB-7194-33826734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342900" eaLnBrk="1" hangingPunct="1">
              <a:spcBef>
                <a:spcPts val="12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Prior to 2010, brain death guidelines specified that the brain death exam had to be performed twice</a:t>
            </a:r>
          </a:p>
          <a:p>
            <a:pPr marL="1028700" lvl="2" indent="-457200" eaLnBrk="1" hangingPunct="1">
              <a:spcBef>
                <a:spcPts val="12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 (1995): suggested 6 hour interval between exams</a:t>
            </a:r>
          </a:p>
          <a:p>
            <a:pPr marL="457200" lvl="1" indent="-342900" eaLnBrk="1" hangingPunct="1">
              <a:spcBef>
                <a:spcPts val="12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was never any evidence supporting this!</a:t>
            </a:r>
          </a:p>
          <a:p>
            <a:pPr marL="1028700" lvl="2" indent="-457200" eaLnBrk="1" hangingPunct="1">
              <a:spcBef>
                <a:spcPts val="12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no reports of recovery after a properly performed brain death exam shows no brain functions</a:t>
            </a:r>
          </a:p>
          <a:p>
            <a:pPr marL="1028700" lvl="2" indent="-457200" eaLnBrk="1" hangingPunct="1">
              <a:spcBef>
                <a:spcPts val="12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Lustbader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(2011): 2nd exam unnecessary on 1300 brain death evaluations, also 24-hour delay in diagnosis</a:t>
            </a:r>
          </a:p>
          <a:p>
            <a:pPr marL="457200" lvl="1" indent="-342900" eaLnBrk="1" hangingPunct="1">
              <a:spcBef>
                <a:spcPts val="1200"/>
              </a:spcBef>
              <a:buClr>
                <a:srgbClr val="FFFF00"/>
              </a:buClr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 2010: single exam is sufficient if performed by qualified examiner "several hours" after incident event</a:t>
            </a:r>
          </a:p>
          <a:p>
            <a:pPr marL="1028700" lvl="2" indent="-457200" eaLnBrk="1" hangingPunct="1">
              <a:spcBef>
                <a:spcPts val="12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NYSDOH: does not disagree and will be updating state guidelines</a:t>
            </a:r>
          </a:p>
          <a:p>
            <a:endParaRPr lang="en-NP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0385B0-838D-2EE7-D0AA-D4500D03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4745"/>
            <a:ext cx="2378405" cy="9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72D2764A-364D-DD26-4D5F-27A57CE0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00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C2B5-4976-101E-43B0-93B72444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57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NP" dirty="0"/>
            </a:br>
            <a:br>
              <a:rPr lang="en-NP" dirty="0"/>
            </a:br>
            <a:r>
              <a:rPr lang="en-NP" dirty="0"/>
              <a:t>Conditions that mimic Brain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5414-CBF6-3B1B-D14A-635BFDFD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3049515"/>
            <a:ext cx="10515600" cy="4351338"/>
          </a:xfrm>
        </p:spPr>
        <p:txBody>
          <a:bodyPr/>
          <a:lstStyle/>
          <a:p>
            <a:r>
              <a:rPr lang="en-NP" dirty="0"/>
              <a:t>Locked in Syndrome</a:t>
            </a:r>
          </a:p>
          <a:p>
            <a:r>
              <a:rPr lang="en-NP" dirty="0"/>
              <a:t>Hypothermia</a:t>
            </a:r>
          </a:p>
          <a:p>
            <a:r>
              <a:rPr lang="en-NP" dirty="0"/>
              <a:t>F</a:t>
            </a:r>
            <a:r>
              <a:rPr lang="en-US" dirty="0"/>
              <a:t>d</a:t>
            </a:r>
            <a:r>
              <a:rPr lang="en-NP" dirty="0"/>
              <a:t>rug Intoxication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5C22B1-941C-2359-1302-347D94D8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73027"/>
            <a:ext cx="2510697" cy="9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4D3714A5-7089-22B5-C860-8996FDF1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80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5B5F4F-F8DD-E632-4B08-83340F5115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0" y="2610644"/>
            <a:ext cx="412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FE0D21-68FA-3A88-EC14-8AD28A2C0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P" dirty="0"/>
              <a:t>NNRC, Bir Hospital 8-10 cases/month</a:t>
            </a:r>
          </a:p>
          <a:p>
            <a:r>
              <a:rPr lang="en-NP" dirty="0"/>
              <a:t>TUTH</a:t>
            </a:r>
          </a:p>
          <a:p>
            <a:r>
              <a:rPr lang="en-NP" dirty="0"/>
              <a:t>University Hospitals</a:t>
            </a:r>
          </a:p>
          <a:p>
            <a:r>
              <a:rPr lang="en-NP" dirty="0"/>
              <a:t>Private Institutuions</a:t>
            </a:r>
          </a:p>
          <a:p>
            <a:pPr marL="0" indent="0">
              <a:buNone/>
            </a:pPr>
            <a:endParaRPr lang="en-NP" dirty="0"/>
          </a:p>
          <a:p>
            <a:pPr marL="0" indent="0">
              <a:buNone/>
            </a:pPr>
            <a:r>
              <a:rPr lang="en-NP" dirty="0"/>
              <a:t>About 500-600 Cases/Year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E1E3B8-BA7C-E451-16CE-FE0FAF7D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9" y="367482"/>
            <a:ext cx="2790029" cy="10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NRC">
            <a:extLst>
              <a:ext uri="{FF2B5EF4-FFF2-40B4-BE49-F238E27FC236}">
                <a16:creationId xmlns:a16="http://schemas.microsoft.com/office/drawing/2014/main" id="{9B04E6EF-8C33-EAA6-C754-64F29B5A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95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7933-F9DA-8926-B057-802B4E05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458"/>
            <a:ext cx="10515600" cy="1325563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Reluctance to donate organs</a:t>
            </a:r>
            <a:endParaRPr lang="en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986B-8BC7-8131-C9A9-077151B1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2567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Awareness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Attitudes toward organ donation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Religious beliefs 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Incorrect perceptions of brain death 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Dissatisfaction with the care system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318340-5549-3781-20BC-CAEBD88B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9" y="367482"/>
            <a:ext cx="2790029" cy="10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21177222-30F2-8250-0B93-B3E7AAE9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03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BD9B-85D5-53B7-E71C-A9CA42EF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7322"/>
            <a:ext cx="10515600" cy="1325563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Reluctance to donate organs</a:t>
            </a:r>
            <a:endParaRPr lang="en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317FA-0284-BD78-47AD-0AD30146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883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Hospital Based Policy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Lack of trained staff to negotiate with the family of the brain-dead patient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family’s desire to keep the patient’s body intact 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Education level </a:t>
            </a:r>
            <a:endParaRPr lang="en-NP" dirty="0"/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Breaking Bad News and Situation Handle</a:t>
            </a:r>
          </a:p>
          <a:p>
            <a:endParaRPr lang="en-US" b="0" i="0" u="none" strike="noStrike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NP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2B80E7-E539-4EFC-F410-5853978A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4" y="273027"/>
            <a:ext cx="2449003" cy="9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AE47D031-2484-AB1C-91E3-E36588CE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81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1D60-9C22-DB3F-5E10-5C23A72A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4946"/>
            <a:ext cx="10515600" cy="1325563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Reluctance to donate organs</a:t>
            </a:r>
            <a:endParaRPr lang="en-N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C2B6B-D827-AB32-53F2-771CE3A4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7988"/>
            <a:ext cx="10515600" cy="4351338"/>
          </a:xfrm>
        </p:spPr>
        <p:txBody>
          <a:bodyPr/>
          <a:lstStyle/>
          <a:p>
            <a:r>
              <a:rPr lang="en-NP" dirty="0"/>
              <a:t>Social Workers/ Volunteers</a:t>
            </a:r>
          </a:p>
          <a:p>
            <a:r>
              <a:rPr lang="en-NP" dirty="0"/>
              <a:t>Policy for Retreiving Organs</a:t>
            </a:r>
          </a:p>
          <a:p>
            <a:r>
              <a:rPr lang="en-NP" dirty="0"/>
              <a:t>Increase Monetary Support</a:t>
            </a:r>
          </a:p>
          <a:p>
            <a:r>
              <a:rPr lang="en-NP" dirty="0"/>
              <a:t>Continuation of ventilatory support after organ donation</a:t>
            </a:r>
          </a:p>
          <a:p>
            <a:r>
              <a:rPr lang="en-NP" dirty="0"/>
              <a:t>Over demand  ICU bed and ventilator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AAA6AC-2DBC-A8E9-4A47-3222C7F0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8" y="352633"/>
            <a:ext cx="2790029" cy="10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1916C62F-3F0E-37D1-DBD7-3EB45C6C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8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7F47-A0F5-2E70-DE95-E65FC9E8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02D6-92D9-1993-C5DE-4B8A08F43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P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148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8F41-BE78-E2FB-47CF-C3765CF7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291"/>
            <a:ext cx="10515600" cy="1325563"/>
          </a:xfrm>
        </p:spPr>
        <p:txBody>
          <a:bodyPr>
            <a:normAutofit/>
          </a:bodyPr>
          <a:lstStyle/>
          <a:p>
            <a:br>
              <a:rPr lang="en-NP" dirty="0"/>
            </a:br>
            <a:r>
              <a:rPr lang="en-NP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5BEF-1D4C-09B2-77DC-13E48B39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NP" dirty="0"/>
              <a:t>Consciousness</a:t>
            </a:r>
          </a:p>
          <a:p>
            <a:r>
              <a:rPr lang="en-NP" dirty="0"/>
              <a:t>Sleep</a:t>
            </a:r>
          </a:p>
          <a:p>
            <a:r>
              <a:rPr lang="en-NP" dirty="0"/>
              <a:t>Depressed Consciousness</a:t>
            </a:r>
          </a:p>
          <a:p>
            <a:r>
              <a:rPr lang="en-NP" dirty="0"/>
              <a:t>Stuporous</a:t>
            </a:r>
          </a:p>
          <a:p>
            <a:r>
              <a:rPr lang="en-NP" dirty="0"/>
              <a:t>Coma</a:t>
            </a:r>
          </a:p>
          <a:p>
            <a:r>
              <a:rPr lang="en-NP" dirty="0"/>
              <a:t>Persistent Vegetative State</a:t>
            </a:r>
          </a:p>
          <a:p>
            <a:r>
              <a:rPr lang="en-NP" dirty="0"/>
              <a:t>Brain Death</a:t>
            </a:r>
          </a:p>
          <a:p>
            <a:endParaRPr lang="en-NP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EF43F7-A42D-F91C-4430-8BCA3D0B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2" y="244883"/>
            <a:ext cx="3486475" cy="11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A69960F3-D3C2-BDA7-8382-7D9A949F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96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F6D535-00A9-C66F-24C5-2532AB7A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Brain death: the early years</a:t>
            </a:r>
            <a:endParaRPr lang="en-NP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23277D-B95B-83E3-FEA2-1D9B2B3AA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1950's: ACLS and ventilators saved lives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But there were also unanticipated outcomes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Physicians saw things they never saw before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Clinicians saw patients in a state "beyond coma"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EEGers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 saw electrocerebral silence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Pathologists saw the "respirator brain"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1960's: term "brain death" comes into use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1968: Harvard Criteria for brain death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Loss of animation, brainstem reflexes, and respiration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Electrocerebral silence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Persistence of the condition for 24 hours</a:t>
            </a:r>
          </a:p>
          <a:p>
            <a:endParaRPr lang="en-NP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D8D803-B189-F8A1-3949-B1AA8033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0029" cy="10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NRC">
            <a:extLst>
              <a:ext uri="{FF2B5EF4-FFF2-40B4-BE49-F238E27FC236}">
                <a16:creationId xmlns:a16="http://schemas.microsoft.com/office/drawing/2014/main" id="{D820BF76-1EC8-9A1F-C0D4-7CC37FCD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69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EAB7-B491-0612-8468-D2F744E2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120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N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ublished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620B-E38D-0FE3-1CDC-73D146ABF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197"/>
            <a:ext cx="10515600" cy="4351338"/>
          </a:xfrm>
        </p:spPr>
        <p:txBody>
          <a:bodyPr>
            <a:normAutofit/>
          </a:bodyPr>
          <a:lstStyle/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Harvard Criteria (1968)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President's Commission Criteria (1981)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American Academy of Pediatrics (1987)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American Academy of Neurology (1995, 2010)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New York State Department of Health (2005)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-342900" eaLnBrk="1" hangingPunct="1">
              <a:spcBef>
                <a:spcPts val="900"/>
              </a:spcBef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All of these guidelines are 100% specific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16000" lvl="2" indent="-457200" eaLnBrk="1" hangingPunct="1">
              <a:spcBef>
                <a:spcPts val="9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itchFamily="34" charset="0"/>
              </a:rPr>
              <a:t>Despite aggressive treatment, a patient who is found to be brain dead never regains any brain functions</a:t>
            </a:r>
          </a:p>
          <a:p>
            <a:endParaRPr lang="en-NP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D4538D-3A1B-BAA8-2AFD-7EE11994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46465"/>
            <a:ext cx="2841673" cy="11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668E7825-692E-4ED0-051C-BC992E94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D437-B330-3BE0-C765-EAE40F6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P" dirty="0"/>
            </a:br>
            <a:br>
              <a:rPr lang="en-NP" dirty="0"/>
            </a:br>
            <a:r>
              <a:rPr lang="en-NP" dirty="0"/>
              <a:t>Transplant Act 2072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1ADFB8-33FB-6346-189B-FBF7EF29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30" t="24300" r="7489"/>
          <a:stretch/>
        </p:blipFill>
        <p:spPr>
          <a:xfrm>
            <a:off x="6096000" y="196422"/>
            <a:ext cx="3322320" cy="654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764B3-9F86-9031-867B-759AAD58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96421"/>
            <a:ext cx="2633003" cy="10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NRC">
            <a:extLst>
              <a:ext uri="{FF2B5EF4-FFF2-40B4-BE49-F238E27FC236}">
                <a16:creationId xmlns:a16="http://schemas.microsoft.com/office/drawing/2014/main" id="{88437F03-BEA4-1595-7F09-32BE91AC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67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B0BF-D1F0-548A-A966-72CD057C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96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N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N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N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Prerequisites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1FC05-BD3B-243B-C61A-4BA4248F5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02324" y="2452955"/>
            <a:ext cx="8751476" cy="4351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5AC0C-74F1-1F48-C3D5-8F08E61B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32481"/>
            <a:ext cx="2700997" cy="10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NRC">
            <a:extLst>
              <a:ext uri="{FF2B5EF4-FFF2-40B4-BE49-F238E27FC236}">
                <a16:creationId xmlns:a16="http://schemas.microsoft.com/office/drawing/2014/main" id="{D6DF0098-11F7-FB24-34F7-85800D7B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1614" y="287095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50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CCDD-6712-5ADF-FE50-375F4E42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NP" dirty="0"/>
            </a:br>
            <a:r>
              <a:rPr lang="en-NP" dirty="0"/>
              <a:t>Brain Death Criteria</a:t>
            </a:r>
          </a:p>
        </p:txBody>
      </p:sp>
      <p:pic>
        <p:nvPicPr>
          <p:cNvPr id="1026" name="Picture 2" descr="brain_death_criteria [Operative Neurosurgery]">
            <a:extLst>
              <a:ext uri="{FF2B5EF4-FFF2-40B4-BE49-F238E27FC236}">
                <a16:creationId xmlns:a16="http://schemas.microsoft.com/office/drawing/2014/main" id="{48C19D60-D5CA-578D-CC65-0FF760DBC7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1661239"/>
            <a:ext cx="8281852" cy="47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FA5A26-AB69-4897-FA0B-216979D6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9"/>
            <a:ext cx="2827606" cy="1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NRC">
            <a:extLst>
              <a:ext uri="{FF2B5EF4-FFF2-40B4-BE49-F238E27FC236}">
                <a16:creationId xmlns:a16="http://schemas.microsoft.com/office/drawing/2014/main" id="{58E7A94C-8DB6-5F20-0159-75BFE451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02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B6BB-2E6F-0798-D002-EE687E0A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P" dirty="0"/>
            </a:br>
            <a:br>
              <a:rPr lang="en-NP" dirty="0"/>
            </a:br>
            <a:r>
              <a:rPr lang="en-NP" dirty="0"/>
              <a:t>Apnea Test</a:t>
            </a:r>
          </a:p>
        </p:txBody>
      </p:sp>
      <p:pic>
        <p:nvPicPr>
          <p:cNvPr id="2050" name="Picture 2" descr="Apnea Testing for the Determination of Brain Death: A Systematic Scoping  Review | SpringerLink">
            <a:extLst>
              <a:ext uri="{FF2B5EF4-FFF2-40B4-BE49-F238E27FC236}">
                <a16:creationId xmlns:a16="http://schemas.microsoft.com/office/drawing/2014/main" id="{996FDE7E-DE45-DC10-8071-D2AC9A9AD8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89" y="245660"/>
            <a:ext cx="4428308" cy="63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209682-D491-7459-2E3C-AF79E0E4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" y="245659"/>
            <a:ext cx="2566667" cy="10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NRC">
            <a:extLst>
              <a:ext uri="{FF2B5EF4-FFF2-40B4-BE49-F238E27FC236}">
                <a16:creationId xmlns:a16="http://schemas.microsoft.com/office/drawing/2014/main" id="{D212D6A7-D871-4050-D2FC-2CBB237E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17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279F-F616-2579-EA76-6FFD1ED0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36" y="815974"/>
            <a:ext cx="10515600" cy="1325563"/>
          </a:xfrm>
        </p:spPr>
        <p:txBody>
          <a:bodyPr/>
          <a:lstStyle/>
          <a:p>
            <a:r>
              <a:rPr lang="en-NP" dirty="0"/>
              <a:t>Indications for Ancillary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CC39B-1C24-2A32-1B70-86F3C473A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6" y="1825625"/>
            <a:ext cx="10358928" cy="4351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FC932-DE71-0EED-040F-420C5B20B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248141"/>
            <a:ext cx="2658793" cy="10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NRC">
            <a:extLst>
              <a:ext uri="{FF2B5EF4-FFF2-40B4-BE49-F238E27FC236}">
                <a16:creationId xmlns:a16="http://schemas.microsoft.com/office/drawing/2014/main" id="{5B55C78A-4AB5-2D42-0CE4-F7BE05DB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1614" y="273027"/>
            <a:ext cx="1544222" cy="1098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80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482</Words>
  <Application>Microsoft Macintosh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Trebuchet MS</vt:lpstr>
      <vt:lpstr>Wingdings</vt:lpstr>
      <vt:lpstr>Office Theme</vt:lpstr>
      <vt:lpstr>The obstacles to organ donation following brain death in Nepal</vt:lpstr>
      <vt:lpstr> Terminology</vt:lpstr>
      <vt:lpstr>Brain death: the early years</vt:lpstr>
      <vt:lpstr>Published Guidelines</vt:lpstr>
      <vt:lpstr>  Transplant Act 2072</vt:lpstr>
      <vt:lpstr>  Prerequisites </vt:lpstr>
      <vt:lpstr> Brain Death Criteria</vt:lpstr>
      <vt:lpstr>  Apnea Test</vt:lpstr>
      <vt:lpstr>Indications for Ancillary Testing</vt:lpstr>
      <vt:lpstr>Misleading Motor Movements</vt:lpstr>
      <vt:lpstr>Ancillary Testing</vt:lpstr>
      <vt:lpstr>One exam or two?</vt:lpstr>
      <vt:lpstr>  Conditions that mimic Brain Death</vt:lpstr>
      <vt:lpstr>PowerPoint Presentation</vt:lpstr>
      <vt:lpstr>Reluctance to donate organs</vt:lpstr>
      <vt:lpstr>Reluctance to donate organs</vt:lpstr>
      <vt:lpstr>Reluctance to donate organs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Rajiv Jha</dc:creator>
  <cp:lastModifiedBy>Dr. Rajiv Jha</cp:lastModifiedBy>
  <cp:revision>36</cp:revision>
  <dcterms:created xsi:type="dcterms:W3CDTF">2022-11-07T11:12:27Z</dcterms:created>
  <dcterms:modified xsi:type="dcterms:W3CDTF">2022-11-13T04:01:31Z</dcterms:modified>
</cp:coreProperties>
</file>